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Avenir" panose="020B0604020202020204" charset="0"/>
      <p:regular r:id="rId3"/>
    </p:embeddedFont>
    <p:embeddedFont>
      <p:font typeface="Avenir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79927" y="5958076"/>
            <a:ext cx="3408245" cy="3620488"/>
            <a:chOff x="0" y="0"/>
            <a:chExt cx="1033112" cy="109744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33112" cy="1097447"/>
            </a:xfrm>
            <a:custGeom>
              <a:avLst/>
              <a:gdLst/>
              <a:ahLst/>
              <a:cxnLst/>
              <a:rect l="l" t="t" r="r" b="b"/>
              <a:pathLst>
                <a:path w="1033112" h="1097447">
                  <a:moveTo>
                    <a:pt x="77232" y="0"/>
                  </a:moveTo>
                  <a:lnTo>
                    <a:pt x="955880" y="0"/>
                  </a:lnTo>
                  <a:cubicBezTo>
                    <a:pt x="976363" y="0"/>
                    <a:pt x="996007" y="8137"/>
                    <a:pt x="1010491" y="22621"/>
                  </a:cubicBezTo>
                  <a:cubicBezTo>
                    <a:pt x="1024975" y="37104"/>
                    <a:pt x="1033112" y="56749"/>
                    <a:pt x="1033112" y="77232"/>
                  </a:cubicBezTo>
                  <a:lnTo>
                    <a:pt x="1033112" y="1020216"/>
                  </a:lnTo>
                  <a:cubicBezTo>
                    <a:pt x="1033112" y="1040699"/>
                    <a:pt x="1024975" y="1060343"/>
                    <a:pt x="1010491" y="1074827"/>
                  </a:cubicBezTo>
                  <a:cubicBezTo>
                    <a:pt x="996007" y="1089311"/>
                    <a:pt x="976363" y="1097447"/>
                    <a:pt x="955880" y="1097447"/>
                  </a:cubicBezTo>
                  <a:lnTo>
                    <a:pt x="77232" y="1097447"/>
                  </a:lnTo>
                  <a:cubicBezTo>
                    <a:pt x="56749" y="1097447"/>
                    <a:pt x="37104" y="1089311"/>
                    <a:pt x="22621" y="1074827"/>
                  </a:cubicBezTo>
                  <a:cubicBezTo>
                    <a:pt x="8137" y="1060343"/>
                    <a:pt x="0" y="1040699"/>
                    <a:pt x="0" y="1020216"/>
                  </a:cubicBezTo>
                  <a:lnTo>
                    <a:pt x="0" y="77232"/>
                  </a:lnTo>
                  <a:cubicBezTo>
                    <a:pt x="0" y="56749"/>
                    <a:pt x="8137" y="37104"/>
                    <a:pt x="22621" y="22621"/>
                  </a:cubicBezTo>
                  <a:cubicBezTo>
                    <a:pt x="37104" y="8137"/>
                    <a:pt x="56749" y="0"/>
                    <a:pt x="77232" y="0"/>
                  </a:cubicBezTo>
                  <a:close/>
                </a:path>
              </a:pathLst>
            </a:custGeom>
            <a:solidFill>
              <a:srgbClr val="CD545B"/>
            </a:solidFill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033112" cy="1126022"/>
            </a:xfrm>
            <a:prstGeom prst="rect">
              <a:avLst/>
            </a:prstGeom>
          </p:spPr>
          <p:txBody>
            <a:bodyPr lIns="47190" tIns="47190" rIns="47190" bIns="47190" rtlCol="0" anchor="ctr"/>
            <a:lstStyle/>
            <a:p>
              <a:pPr algn="ctr">
                <a:lnSpc>
                  <a:spcPts val="1326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469928" y="6126661"/>
            <a:ext cx="899802" cy="899802"/>
          </a:xfrm>
          <a:custGeom>
            <a:avLst/>
            <a:gdLst/>
            <a:ahLst/>
            <a:cxnLst/>
            <a:rect l="l" t="t" r="r" b="b"/>
            <a:pathLst>
              <a:path w="899802" h="899802">
                <a:moveTo>
                  <a:pt x="0" y="0"/>
                </a:moveTo>
                <a:lnTo>
                  <a:pt x="899802" y="0"/>
                </a:lnTo>
                <a:lnTo>
                  <a:pt x="899802" y="899803"/>
                </a:lnTo>
                <a:lnTo>
                  <a:pt x="0" y="899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6" name="Group 6"/>
          <p:cNvGrpSpPr/>
          <p:nvPr/>
        </p:nvGrpSpPr>
        <p:grpSpPr>
          <a:xfrm>
            <a:off x="-15552" y="2271992"/>
            <a:ext cx="9298579" cy="988393"/>
            <a:chOff x="0" y="0"/>
            <a:chExt cx="12398105" cy="1317857"/>
          </a:xfrm>
        </p:grpSpPr>
        <p:grpSp>
          <p:nvGrpSpPr>
            <p:cNvPr id="7" name="Group 7"/>
            <p:cNvGrpSpPr/>
            <p:nvPr/>
          </p:nvGrpSpPr>
          <p:grpSpPr>
            <a:xfrm>
              <a:off x="0" y="0"/>
              <a:ext cx="12360831" cy="1317857"/>
              <a:chOff x="0" y="0"/>
              <a:chExt cx="2520570" cy="268732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520570" cy="268732"/>
              </a:xfrm>
              <a:custGeom>
                <a:avLst/>
                <a:gdLst/>
                <a:ahLst/>
                <a:cxnLst/>
                <a:rect l="l" t="t" r="r" b="b"/>
                <a:pathLst>
                  <a:path w="2520570" h="268732">
                    <a:moveTo>
                      <a:pt x="28393" y="0"/>
                    </a:moveTo>
                    <a:lnTo>
                      <a:pt x="2492176" y="0"/>
                    </a:lnTo>
                    <a:cubicBezTo>
                      <a:pt x="2499707" y="0"/>
                      <a:pt x="2506929" y="2991"/>
                      <a:pt x="2512254" y="8316"/>
                    </a:cubicBezTo>
                    <a:cubicBezTo>
                      <a:pt x="2517578" y="13641"/>
                      <a:pt x="2520570" y="20863"/>
                      <a:pt x="2520570" y="28393"/>
                    </a:cubicBezTo>
                    <a:lnTo>
                      <a:pt x="2520570" y="240339"/>
                    </a:lnTo>
                    <a:cubicBezTo>
                      <a:pt x="2520570" y="256020"/>
                      <a:pt x="2507858" y="268732"/>
                      <a:pt x="2492176" y="268732"/>
                    </a:cubicBezTo>
                    <a:lnTo>
                      <a:pt x="28393" y="268732"/>
                    </a:lnTo>
                    <a:cubicBezTo>
                      <a:pt x="20863" y="268732"/>
                      <a:pt x="13641" y="265741"/>
                      <a:pt x="8316" y="260416"/>
                    </a:cubicBezTo>
                    <a:cubicBezTo>
                      <a:pt x="2991" y="255091"/>
                      <a:pt x="0" y="247869"/>
                      <a:pt x="0" y="240339"/>
                    </a:cubicBezTo>
                    <a:lnTo>
                      <a:pt x="0" y="28393"/>
                    </a:lnTo>
                    <a:cubicBezTo>
                      <a:pt x="0" y="12712"/>
                      <a:pt x="12712" y="0"/>
                      <a:pt x="28393" y="0"/>
                    </a:cubicBezTo>
                    <a:close/>
                  </a:path>
                </a:pathLst>
              </a:custGeom>
              <a:solidFill>
                <a:srgbClr val="CD545B"/>
              </a:solidFill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28575"/>
                <a:ext cx="2520570" cy="297307"/>
              </a:xfrm>
              <a:prstGeom prst="rect">
                <a:avLst/>
              </a:prstGeom>
            </p:spPr>
            <p:txBody>
              <a:bodyPr lIns="39794" tIns="39794" rIns="39794" bIns="39794" rtlCol="0" anchor="ctr"/>
              <a:lstStyle/>
              <a:p>
                <a:pPr algn="ctr">
                  <a:lnSpc>
                    <a:spcPts val="1326"/>
                  </a:lnSpc>
                </a:pPr>
                <a:endParaRPr/>
              </a:p>
            </p:txBody>
          </p:sp>
        </p:grpSp>
        <p:sp>
          <p:nvSpPr>
            <p:cNvPr id="10" name="TextBox 10"/>
            <p:cNvSpPr txBox="1"/>
            <p:nvPr/>
          </p:nvSpPr>
          <p:spPr>
            <a:xfrm>
              <a:off x="70517" y="6381"/>
              <a:ext cx="12327588" cy="12472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233"/>
                </a:lnSpc>
              </a:pPr>
              <a:r>
                <a:rPr lang="en-US" sz="5166" b="1">
                  <a:solidFill>
                    <a:srgbClr val="FFFFFF"/>
                  </a:solidFill>
                  <a:latin typeface="Avenir Bold"/>
                  <a:ea typeface="Avenir Bold"/>
                  <a:cs typeface="Avenir Bold"/>
                  <a:sym typeface="Avenir Bold"/>
                </a:rPr>
                <a:t>In the Victorian election ‘26</a:t>
              </a: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457588" y="6193336"/>
            <a:ext cx="2330584" cy="9876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1"/>
              </a:lnSpc>
            </a:pPr>
            <a:r>
              <a:rPr lang="en-US" sz="4134" b="1">
                <a:solidFill>
                  <a:srgbClr val="FFFFFF"/>
                </a:solidFill>
                <a:latin typeface="Avenir Bold"/>
                <a:ea typeface="Avenir Bold"/>
                <a:cs typeface="Avenir Bold"/>
                <a:sym typeface="Avenir Bold"/>
              </a:rPr>
              <a:t>Get involved!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7272" y="3377584"/>
            <a:ext cx="9914243" cy="2329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1" lvl="1" indent="-345440" algn="l">
              <a:lnSpc>
                <a:spcPts val="4544"/>
              </a:lnSpc>
              <a:buFont typeface="Arial"/>
              <a:buChar char="•"/>
            </a:pPr>
            <a:r>
              <a:rPr lang="en-US" sz="3200">
                <a:solidFill>
                  <a:srgbClr val="545454"/>
                </a:solidFill>
                <a:latin typeface="Avenir"/>
                <a:ea typeface="Avenir"/>
                <a:cs typeface="Avenir"/>
                <a:sym typeface="Avenir"/>
              </a:rPr>
              <a:t>Read our Pre-election Policy Platform</a:t>
            </a:r>
          </a:p>
          <a:p>
            <a:pPr marL="690881" lvl="1" indent="-345440" algn="l">
              <a:lnSpc>
                <a:spcPts val="4544"/>
              </a:lnSpc>
              <a:buFont typeface="Arial"/>
              <a:buChar char="•"/>
            </a:pPr>
            <a:r>
              <a:rPr lang="en-US" sz="3200">
                <a:solidFill>
                  <a:srgbClr val="545454"/>
                </a:solidFill>
                <a:latin typeface="Avenir"/>
                <a:ea typeface="Avenir"/>
                <a:cs typeface="Avenir"/>
                <a:sym typeface="Avenir"/>
              </a:rPr>
              <a:t>Speak to candidates in your electorate</a:t>
            </a:r>
          </a:p>
          <a:p>
            <a:pPr marL="690881" lvl="1" indent="-345440" algn="l">
              <a:lnSpc>
                <a:spcPts val="4544"/>
              </a:lnSpc>
              <a:buFont typeface="Arial"/>
              <a:buChar char="•"/>
            </a:pPr>
            <a:r>
              <a:rPr lang="en-US" sz="3200">
                <a:solidFill>
                  <a:srgbClr val="545454"/>
                </a:solidFill>
                <a:latin typeface="Avenir"/>
                <a:ea typeface="Avenir"/>
                <a:cs typeface="Avenir"/>
                <a:sym typeface="Avenir"/>
              </a:rPr>
              <a:t>Share your experience</a:t>
            </a:r>
          </a:p>
          <a:p>
            <a:pPr marL="690881" lvl="1" indent="-345440" algn="l">
              <a:lnSpc>
                <a:spcPts val="4544"/>
              </a:lnSpc>
              <a:buFont typeface="Arial"/>
              <a:buChar char="•"/>
            </a:pPr>
            <a:r>
              <a:rPr lang="en-US" sz="3200">
                <a:solidFill>
                  <a:srgbClr val="545454"/>
                </a:solidFill>
                <a:latin typeface="Avenir"/>
                <a:ea typeface="Avenir"/>
                <a:cs typeface="Avenir"/>
                <a:sym typeface="Avenir"/>
              </a:rPr>
              <a:t>Spread the word</a:t>
            </a:r>
          </a:p>
        </p:txBody>
      </p:sp>
      <p:sp>
        <p:nvSpPr>
          <p:cNvPr id="47" name="Freeform 47"/>
          <p:cNvSpPr/>
          <p:nvPr/>
        </p:nvSpPr>
        <p:spPr>
          <a:xfrm>
            <a:off x="15022751" y="-124995"/>
            <a:ext cx="3265249" cy="2307391"/>
          </a:xfrm>
          <a:custGeom>
            <a:avLst/>
            <a:gdLst/>
            <a:ahLst/>
            <a:cxnLst/>
            <a:rect l="l" t="t" r="r" b="b"/>
            <a:pathLst>
              <a:path w="3265249" h="2307391">
                <a:moveTo>
                  <a:pt x="0" y="0"/>
                </a:moveTo>
                <a:lnTo>
                  <a:pt x="3265249" y="0"/>
                </a:lnTo>
                <a:lnTo>
                  <a:pt x="3265249" y="2307390"/>
                </a:lnTo>
                <a:lnTo>
                  <a:pt x="0" y="23073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pic>
        <p:nvPicPr>
          <p:cNvPr id="48" name="Picture 4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2508" y="6973973"/>
            <a:ext cx="2483836" cy="2483836"/>
          </a:xfrm>
          <a:prstGeom prst="rect">
            <a:avLst/>
          </a:prstGeom>
        </p:spPr>
      </p:pic>
      <p:sp>
        <p:nvSpPr>
          <p:cNvPr id="49" name="Freeform 49"/>
          <p:cNvSpPr/>
          <p:nvPr/>
        </p:nvSpPr>
        <p:spPr>
          <a:xfrm>
            <a:off x="37272" y="0"/>
            <a:ext cx="9192931" cy="2298233"/>
          </a:xfrm>
          <a:custGeom>
            <a:avLst/>
            <a:gdLst/>
            <a:ahLst/>
            <a:cxnLst/>
            <a:rect l="l" t="t" r="r" b="b"/>
            <a:pathLst>
              <a:path w="9192931" h="2298233">
                <a:moveTo>
                  <a:pt x="0" y="0"/>
                </a:moveTo>
                <a:lnTo>
                  <a:pt x="9192931" y="0"/>
                </a:lnTo>
                <a:lnTo>
                  <a:pt x="9192931" y="2298233"/>
                </a:lnTo>
                <a:lnTo>
                  <a:pt x="0" y="229823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pic>
        <p:nvPicPr>
          <p:cNvPr id="52" name="Picture 51" descr="A diagram of caregivers and their benefits&#10;&#10;AI-generated content may be incorrect.">
            <a:extLst>
              <a:ext uri="{FF2B5EF4-FFF2-40B4-BE49-F238E27FC236}">
                <a16:creationId xmlns:a16="http://schemas.microsoft.com/office/drawing/2014/main" id="{2B0051B9-6D68-EBBB-4D4F-8139A51C34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1319" y="266700"/>
            <a:ext cx="10287000" cy="10287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AC3FC3B-E15C-F46E-6D47-1E4A2C22B4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895" y="9244321"/>
            <a:ext cx="2798307" cy="3048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Avenir</vt:lpstr>
      <vt:lpstr>Calibri</vt:lpstr>
      <vt:lpstr>Arial</vt:lpstr>
      <vt:lpstr>Avenir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Carers Count MP engagement activation slide</dc:title>
  <cp:lastModifiedBy>Charlotte Furness</cp:lastModifiedBy>
  <cp:revision>4</cp:revision>
  <dcterms:created xsi:type="dcterms:W3CDTF">2006-08-16T00:00:00Z</dcterms:created>
  <dcterms:modified xsi:type="dcterms:W3CDTF">2026-04-02T01:14:36Z</dcterms:modified>
  <dc:identifier>DAHERSCBAOw</dc:identifier>
</cp:coreProperties>
</file>